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  <p:embeddedFont>
      <p:font typeface="Source Sans Pro SemiBold" panose="020B0603030403020204" pitchFamily="34" charset="0"/>
      <p:bold r:id="rId14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9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77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ource Sans Pro SemiBold" panose="020F0502020204030204" pitchFamily="34" charset="0"/>
                <a:ea typeface="Spline Sans Bold" pitchFamily="34" charset="-122"/>
                <a:cs typeface="Spline Sans Bold" pitchFamily="34" charset="-120"/>
              </a:rPr>
              <a:t>Informe de Seguimiento Financiero: Tiendas Brasil</a:t>
            </a:r>
            <a:endParaRPr lang="en-US" sz="4300" dirty="0">
              <a:latin typeface="Source Sans Pro SemiBold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Análisis consolidado del desempeño financiero de nuestras tiendas en Brasil, identificando tendencias, concentración de ingresos y oportunidades de mejora para optimizar resultados.</a:t>
            </a:r>
            <a:endParaRPr lang="en-US" sz="19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A67E42B-1B7A-0A94-C1AA-CA0EF7292036}"/>
              </a:ext>
            </a:extLst>
          </p:cNvPr>
          <p:cNvSpPr/>
          <p:nvPr/>
        </p:nvSpPr>
        <p:spPr>
          <a:xfrm>
            <a:off x="5486400" y="7727795"/>
            <a:ext cx="9144000" cy="501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7FF627C-F28E-C115-A06F-11B5CC48B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"/>
    </mc:Choice>
    <mc:Fallback>
      <p:transition spd="slow" advTm="1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203" y="678299"/>
            <a:ext cx="5481280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Próximos Pasos</a:t>
            </a:r>
            <a:endParaRPr lang="en-US" sz="43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3203" y="2208319"/>
            <a:ext cx="6328648" cy="246578"/>
          </a:xfrm>
          <a:prstGeom prst="roundRect">
            <a:avLst>
              <a:gd name="adj" fmla="val 15005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4" name="Text 2"/>
          <p:cNvSpPr/>
          <p:nvPr/>
        </p:nvSpPr>
        <p:spPr>
          <a:xfrm>
            <a:off x="1109782" y="2719864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Análisis detallado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9782" y="3210401"/>
            <a:ext cx="5835491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Profundizar en las causas del bajo rendimiento de la Tienda 8 y otras con participación menor al 8%.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430" y="1856780"/>
            <a:ext cx="6328767" cy="246578"/>
          </a:xfrm>
          <a:prstGeom prst="roundRect">
            <a:avLst>
              <a:gd name="adj" fmla="val 15005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5"/>
          <p:cNvSpPr/>
          <p:nvPr/>
        </p:nvSpPr>
        <p:spPr>
          <a:xfrm>
            <a:off x="7685008" y="2349937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Plan de acción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85008" y="2840474"/>
            <a:ext cx="5835610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Desarrollar estrategias específicas para temporadas bajas y tiendas con menor facturación.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3203" y="4862870"/>
            <a:ext cx="6328648" cy="246578"/>
          </a:xfrm>
          <a:prstGeom prst="roundRect">
            <a:avLst>
              <a:gd name="adj" fmla="val 15005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8"/>
          <p:cNvSpPr/>
          <p:nvPr/>
        </p:nvSpPr>
        <p:spPr>
          <a:xfrm>
            <a:off x="1109782" y="5356027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Implementación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09782" y="5846564"/>
            <a:ext cx="5835491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Fortalecer tiendas de mayor rendimiento (5, 6 y 4) mientras se implementan mejoras en las demás.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430" y="4492942"/>
            <a:ext cx="6328767" cy="246578"/>
          </a:xfrm>
          <a:prstGeom prst="roundRect">
            <a:avLst>
              <a:gd name="adj" fmla="val 150050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3" name="Text 11"/>
          <p:cNvSpPr/>
          <p:nvPr/>
        </p:nvSpPr>
        <p:spPr>
          <a:xfrm>
            <a:off x="7685008" y="4986099"/>
            <a:ext cx="2803922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Seguimiento mensual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85008" y="5476637"/>
            <a:ext cx="5835610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Establecer un sistema de monitoreo continuo para evaluar el impacto de las acciones implementadas.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203" y="7113909"/>
            <a:ext cx="12903994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Elaborado por: Departamento de Análisis Financiero</a:t>
            </a:r>
            <a:endParaRPr lang="en-US" sz="19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5FC07E5-DB34-D465-C2F5-AD0B0633C489}"/>
              </a:ext>
            </a:extLst>
          </p:cNvPr>
          <p:cNvSpPr/>
          <p:nvPr/>
        </p:nvSpPr>
        <p:spPr>
          <a:xfrm>
            <a:off x="0" y="7727795"/>
            <a:ext cx="14630400" cy="501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37AF08E-6A20-4406-D62C-3D3321AFE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"/>
    </mc:Choice>
    <mc:Fallback>
      <p:transition spd="slow" advTm="1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9101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Resumen General</a:t>
            </a:r>
            <a:endParaRPr lang="en-US" sz="44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714329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$12,07M</a:t>
            </a:r>
            <a:endParaRPr lang="en-US" sz="64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39954" y="38066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Facturación total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644390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Ingresos acumulados en todas las tiendas de Brasil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267682" y="2714329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587</a:t>
            </a:r>
            <a:endParaRPr lang="en-US" sz="64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943600" y="3793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Pedidos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67682" y="4644390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de transacciones registradas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671328" y="2714329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$603,75K</a:t>
            </a:r>
            <a:endParaRPr lang="en-US" sz="64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347246" y="37437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Comisiones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71328" y="4644390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Generadas durante el período analizado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6" y="610719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análisis detallado de estos indicadores clave nos permite identificar patrones de comportamiento y áreas de oportunidad en nuestra operación brasileña.</a:t>
            </a:r>
            <a:endParaRPr lang="en-US" sz="19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7715637-D5F1-64A3-B1DF-5D9D7E87FC91}"/>
              </a:ext>
            </a:extLst>
          </p:cNvPr>
          <p:cNvSpPr/>
          <p:nvPr/>
        </p:nvSpPr>
        <p:spPr>
          <a:xfrm>
            <a:off x="0" y="7727795"/>
            <a:ext cx="14630400" cy="501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5E6C9BF-E464-6493-35B9-34E2225AC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"/>
    </mc:Choice>
    <mc:Fallback>
      <p:transition spd="slow" advTm="1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3643670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Facturación Mensual</a:t>
            </a:r>
            <a:endParaRPr lang="en-US" sz="28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9" y="1148577"/>
            <a:ext cx="12852188" cy="63450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3881" y="8968859"/>
            <a:ext cx="1348263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observa un comportamiento estacional con picos en enero (</a:t>
            </a:r>
            <a:r>
              <a:rPr lang="en-US" sz="1250" dirty="0">
                <a:solidFill>
                  <a:srgbClr val="E2C2B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$1,4M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), junio (</a:t>
            </a:r>
            <a:r>
              <a:rPr lang="en-US" sz="1250" dirty="0">
                <a:solidFill>
                  <a:srgbClr val="E2C2B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$1,3M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 y diciembre (</a:t>
            </a:r>
            <a:r>
              <a:rPr lang="en-US" sz="1250" dirty="0">
                <a:solidFill>
                  <a:srgbClr val="E2C2B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$1,1M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), mientras que noviembre registra la menor facturación con apenas $0,6M.</a:t>
            </a:r>
            <a:endParaRPr lang="en-US" sz="12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A0852BD-F279-E2FC-CD3B-824F548DCA9D}"/>
              </a:ext>
            </a:extLst>
          </p:cNvPr>
          <p:cNvSpPr/>
          <p:nvPr/>
        </p:nvSpPr>
        <p:spPr>
          <a:xfrm>
            <a:off x="0" y="7727795"/>
            <a:ext cx="14630400" cy="501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E41865C-66A4-2B4E-26DC-2B7B4C0D4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"/>
    </mc:Choice>
    <mc:Fallback>
      <p:transition spd="slow" advTm="1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870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791" y="3502223"/>
            <a:ext cx="599694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Estacionalidad de Ventas</a:t>
            </a:r>
            <a:endParaRPr lang="en-US"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03791" y="4484608"/>
            <a:ext cx="13022818" cy="734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tendencia muestra que los ingresos presentan picos al inicio y final del año, lo que sugiere la influencia de factores estacionales como: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03791" y="570738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C2B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Temporada Alta</a:t>
            </a:r>
            <a:endParaRPr lang="en-US" sz="2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03791" y="6255782"/>
            <a:ext cx="623125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Enero: Vacaciones de verano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03791" y="6703576"/>
            <a:ext cx="623125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Junio: Festividades regionales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03791" y="7151370"/>
            <a:ext cx="623125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Diciembre: Navidad y fin de año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02974" y="570738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F515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Temporada Baja</a:t>
            </a:r>
            <a:endParaRPr lang="en-US" sz="2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02974" y="6255782"/>
            <a:ext cx="623125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Noviembre: $0,6 millones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602974" y="6703576"/>
            <a:ext cx="623125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Julio: $0,7 millones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602974" y="7151370"/>
            <a:ext cx="623125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Febrero: $0,8 millones</a:t>
            </a:r>
            <a:endParaRPr lang="en-US" sz="18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AAA36D8-C097-5EB3-2B0F-3B892B839845}"/>
              </a:ext>
            </a:extLst>
          </p:cNvPr>
          <p:cNvSpPr/>
          <p:nvPr/>
        </p:nvSpPr>
        <p:spPr>
          <a:xfrm>
            <a:off x="0" y="7727795"/>
            <a:ext cx="14630400" cy="501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2B68469-D2B7-1832-F44D-35BC4B8071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"/>
    </mc:Choice>
    <mc:Fallback>
      <p:transition spd="slow" advTm="1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6588800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Distribución de Facturación por Tienda</a:t>
            </a:r>
            <a:endParaRPr lang="en-US" sz="28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593" y="1055769"/>
            <a:ext cx="8884176" cy="48469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261788" y="6871114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5" name="Text 2"/>
          <p:cNvSpPr/>
          <p:nvPr/>
        </p:nvSpPr>
        <p:spPr>
          <a:xfrm>
            <a:off x="9547349" y="6874882"/>
            <a:ext cx="597337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Tienda 5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11141881" y="6874883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009166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7" name="Text 4"/>
          <p:cNvSpPr/>
          <p:nvPr/>
        </p:nvSpPr>
        <p:spPr>
          <a:xfrm>
            <a:off x="11466990" y="6874884"/>
            <a:ext cx="597575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Tienda 6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369661" y="6871113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00D596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9" name="Text 6"/>
          <p:cNvSpPr/>
          <p:nvPr/>
        </p:nvSpPr>
        <p:spPr>
          <a:xfrm>
            <a:off x="7694243" y="6874888"/>
            <a:ext cx="603409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Tienda 4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1564428" y="6866595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1AFFBC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1" name="Text 8"/>
          <p:cNvSpPr/>
          <p:nvPr/>
        </p:nvSpPr>
        <p:spPr>
          <a:xfrm>
            <a:off x="1861935" y="6866596"/>
            <a:ext cx="57054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Tienda 1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389563" y="6871111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5EFFD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3" name="Text 10"/>
          <p:cNvSpPr/>
          <p:nvPr/>
        </p:nvSpPr>
        <p:spPr>
          <a:xfrm>
            <a:off x="5712927" y="6871112"/>
            <a:ext cx="597575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Tienda 3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3422447" y="6874888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A2FFE4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5" name="Text 12"/>
          <p:cNvSpPr/>
          <p:nvPr/>
        </p:nvSpPr>
        <p:spPr>
          <a:xfrm>
            <a:off x="3731878" y="6866597"/>
            <a:ext cx="695545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</a:rPr>
              <a:t>Tienda 2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350850" y="7321172"/>
            <a:ext cx="1348263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facturación muestra una alta concentración: las Tiendas 5, 6 y 4 representan el </a:t>
            </a:r>
            <a:r>
              <a:rPr lang="en-US" sz="1250" dirty="0">
                <a:solidFill>
                  <a:srgbClr val="E2C2B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63%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del total de ingresos, mientras que la Tienda 8 apenas alcanza el 0,23% con $27,9 mil.</a:t>
            </a:r>
            <a:endParaRPr lang="en-US" sz="125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78EBFA1-807B-DA86-7A46-D78310E5A13C}"/>
              </a:ext>
            </a:extLst>
          </p:cNvPr>
          <p:cNvSpPr/>
          <p:nvPr/>
        </p:nvSpPr>
        <p:spPr>
          <a:xfrm>
            <a:off x="0" y="7727795"/>
            <a:ext cx="14630400" cy="501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97A2B87-3774-986C-2F17-402948C7E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"/>
    </mc:Choice>
    <mc:Fallback>
      <p:transition spd="slow" advTm="1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101" y="970002"/>
            <a:ext cx="7408783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Tiendas de Mayor Rendimiento</a:t>
            </a:r>
            <a:endParaRPr lang="en-US" sz="40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7241" y="4032074"/>
            <a:ext cx="7546658" cy="1848326"/>
          </a:xfrm>
          <a:prstGeom prst="roundRect">
            <a:avLst>
              <a:gd name="adj" fmla="val 18784"/>
            </a:avLst>
          </a:prstGeom>
          <a:solidFill>
            <a:srgbClr val="0A081B"/>
          </a:solidFill>
          <a:ln w="22860">
            <a:solidFill>
              <a:srgbClr val="E2C2B3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Text 2"/>
          <p:cNvSpPr/>
          <p:nvPr/>
        </p:nvSpPr>
        <p:spPr>
          <a:xfrm>
            <a:off x="1064419" y="4169159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Tienda 5</a:t>
            </a:r>
            <a:endParaRPr lang="en-US" sz="2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1907" y="4573712"/>
            <a:ext cx="313753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$2,87 millones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71906" y="5126995"/>
            <a:ext cx="313753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23,77% del total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7729" y="1960126"/>
            <a:ext cx="3646170" cy="1848326"/>
          </a:xfrm>
          <a:prstGeom prst="roundRect">
            <a:avLst>
              <a:gd name="adj" fmla="val 18784"/>
            </a:avLst>
          </a:prstGeom>
          <a:solidFill>
            <a:srgbClr val="0A081B"/>
          </a:solidFill>
          <a:ln w="22860">
            <a:solidFill>
              <a:srgbClr val="997B7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 6"/>
          <p:cNvSpPr/>
          <p:nvPr/>
        </p:nvSpPr>
        <p:spPr>
          <a:xfrm>
            <a:off x="4942046" y="2214443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Tienda 6</a:t>
            </a:r>
            <a:endParaRPr lang="en-US" sz="2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42046" y="2674739"/>
            <a:ext cx="313753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$2,39 millones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942046" y="3183850"/>
            <a:ext cx="313753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19,85% del total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787241" y="1989938"/>
            <a:ext cx="3646170" cy="1848326"/>
          </a:xfrm>
          <a:prstGeom prst="roundRect">
            <a:avLst>
              <a:gd name="adj" fmla="val 18784"/>
            </a:avLst>
          </a:prstGeom>
          <a:solidFill>
            <a:srgbClr val="0A081B"/>
          </a:solidFill>
          <a:ln w="22860">
            <a:solidFill>
              <a:srgbClr val="5F5153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3" name="Text 10"/>
          <p:cNvSpPr/>
          <p:nvPr/>
        </p:nvSpPr>
        <p:spPr>
          <a:xfrm>
            <a:off x="1064419" y="2215450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Tienda 4</a:t>
            </a:r>
            <a:endParaRPr lang="en-US" sz="2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71907" y="2631491"/>
            <a:ext cx="701516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$2,33 millones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71906" y="3135667"/>
            <a:ext cx="701516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19,36% del total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10101" y="6148626"/>
            <a:ext cx="7523798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Estas tres tiendas se consolidan como los principales motores de ingresos, generando más de $7,5 millones en conjunto. Es fundamental analizar sus estrategias para replicar su éxito.</a:t>
            </a:r>
            <a:endParaRPr lang="en-US" sz="180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DD48E74-EBF3-DE6A-78FF-A46A05239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"/>
    </mc:Choice>
    <mc:Fallback>
      <p:transition spd="slow" advTm="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6492002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Tiendas de Bajo Desempeño</a:t>
            </a:r>
            <a:endParaRPr lang="en-US" sz="38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21" y="1815941"/>
            <a:ext cx="6263878" cy="6263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521" y="2406923"/>
            <a:ext cx="329076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Casos críticos identificados:</a:t>
            </a:r>
            <a:endParaRPr lang="en-US" sz="19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94521" y="3025717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Tienda 8: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>
                <a:solidFill>
                  <a:srgbClr val="E2C2B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$27,9 mil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(0,23% del total)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86901" y="3720514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Tiendas 1 y 3: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Participaciones menores al 8% cada una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521" y="4351730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Estos puntos de venta requieren una revisión estratégica inmediata para determinar las causas de su bajo rendimiento y establecer planes de acción específicos.</a:t>
            </a:r>
            <a:endParaRPr lang="en-US" sz="175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3E6D47B-521E-06C7-026B-B1D8E9C4B442}"/>
              </a:ext>
            </a:extLst>
          </p:cNvPr>
          <p:cNvSpPr/>
          <p:nvPr/>
        </p:nvSpPr>
        <p:spPr>
          <a:xfrm>
            <a:off x="7043498" y="7727795"/>
            <a:ext cx="7586901" cy="501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40C5540-9E07-5CA6-2C19-9319F9585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"/>
    </mc:Choice>
    <mc:Fallback>
      <p:transition spd="slow" advTm="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491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Conclusiones Clave</a:t>
            </a:r>
            <a:endParaRPr lang="en-US" sz="43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2394466"/>
            <a:ext cx="4300776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3628787"/>
            <a:ext cx="34684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Concentración de ingresos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10853" y="4119801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Más del 60% de la facturación se concentra en solo tres tiendas, lo que representa un riesgo de dependencia.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812" y="2394466"/>
            <a:ext cx="4300776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629" y="3628787"/>
            <a:ext cx="31195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Estacionalidad marcada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411629" y="4119801"/>
            <a:ext cx="380714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meses de enero, junio y diciembre destacan por mayor facturación, mientras que noviembre, julio y febrero son los más débiles.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5588" y="2394466"/>
            <a:ext cx="4300776" cy="9875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3628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Tiendas críticas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2404" y="4119801"/>
            <a:ext cx="380714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Tienda 8 requiere intervención inmediata con apenas 0,23% de contribución a los ingresos totales.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110853" y="66195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Existe una clara oportunidad para equilibrar la facturación entre tiendas y reducir la dependencia de meses pico.</a:t>
            </a:r>
            <a:endParaRPr lang="en-US" sz="19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01E8B9E-95DA-6917-08EC-0F91E88A37EA}"/>
              </a:ext>
            </a:extLst>
          </p:cNvPr>
          <p:cNvSpPr/>
          <p:nvPr/>
        </p:nvSpPr>
        <p:spPr>
          <a:xfrm>
            <a:off x="0" y="7727795"/>
            <a:ext cx="14630400" cy="501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7098E52-B488-1CA8-DF2B-23CC1B5E5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6"/>
    </mc:Choice>
    <mc:Fallback>
      <p:transition spd="slow" advTm="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8730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Recomendaciones</a:t>
            </a:r>
            <a:endParaRPr lang="en-US" sz="43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2590205"/>
            <a:ext cx="340685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C2B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Para tiendas de bajo desempeño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437" y="3522821"/>
            <a:ext cx="34068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Análisis de causas: evaluar ubicación, campañas de marketing y mix de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productos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18933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Diversificación: impulsar productos de alto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margen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6065758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Capacitación del personal en técnicas de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venta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67129" y="2590205"/>
            <a:ext cx="296596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C2B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pline Sans Bold" pitchFamily="34" charset="-120"/>
              </a:rPr>
              <a:t>Para temporadas bajas</a:t>
            </a:r>
            <a:endParaRPr lang="en-US" sz="215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67129" y="3179921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Promociones específicas en noviembre, julio y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febrero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7129" y="4056340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Eventos especiales para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atraer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tráfico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67129" y="493275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Campañas de fidelización de clients.</a:t>
            </a:r>
            <a:endParaRPr lang="en-US" sz="19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59C73-9CD1-93F5-001D-7851F237CFD6}"/>
              </a:ext>
            </a:extLst>
          </p:cNvPr>
          <p:cNvSpPr/>
          <p:nvPr/>
        </p:nvSpPr>
        <p:spPr>
          <a:xfrm>
            <a:off x="5486400" y="7727795"/>
            <a:ext cx="9143999" cy="501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6C91206-E503-0559-015C-7DA779813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"/>
    </mc:Choice>
    <mc:Fallback>
      <p:transition spd="slow" advTm="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598</Words>
  <Application>Microsoft Office PowerPoint</Application>
  <PresentationFormat>Personalizado</PresentationFormat>
  <Paragraphs>86</Paragraphs>
  <Slides>10</Slides>
  <Notes>10</Notes>
  <HiddenSlides>0</HiddenSlides>
  <MMClips>10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Source Sans Pro SemiBold</vt:lpstr>
      <vt:lpstr>Arial</vt:lpstr>
      <vt:lpstr>Barlow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Wan Barrionuevo</dc:creator>
  <cp:lastModifiedBy>Wan Barrionuevo</cp:lastModifiedBy>
  <cp:revision>5</cp:revision>
  <dcterms:created xsi:type="dcterms:W3CDTF">2025-08-31T23:40:48Z</dcterms:created>
  <dcterms:modified xsi:type="dcterms:W3CDTF">2025-09-02T01:27:09Z</dcterms:modified>
</cp:coreProperties>
</file>